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7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7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28" r:id="rId193"/>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93" Type="http://schemas.openxmlformats.org/officeDocument/2006/relationships/slide" Target="slides/slide73.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9" name="Shape 9889"/>
        <p:cNvGrpSpPr/>
        <p:nvPr/>
      </p:nvGrpSpPr>
      <p:grpSpPr>
        <a:xfrm>
          <a:off x="0" y="0"/>
          <a:ext cx="0" cy="0"/>
          <a:chOff x="0" y="0"/>
          <a:chExt cx="0" cy="0"/>
        </a:xfrm>
      </p:grpSpPr>
      <p:sp>
        <p:nvSpPr>
          <p:cNvPr id="9890" name="Google Shape;9890;p73:notes"/>
          <p:cNvSpPr/>
          <p:nvPr>
            <p:ph idx="2" type="sldImg"/>
          </p:nvPr>
        </p:nvSpPr>
        <p:spPr>
          <a:xfrm>
            <a:off x="1257300" y="692150"/>
            <a:ext cx="4483100" cy="3463925"/>
          </a:xfrm>
          <a:custGeom>
            <a:rect b="b" l="l" r="r" t="t"/>
            <a:pathLst>
              <a:path extrusionOk="0" h="120000" w="120000">
                <a:moveTo>
                  <a:pt x="0" y="0"/>
                </a:moveTo>
                <a:lnTo>
                  <a:pt x="120000" y="0"/>
                </a:lnTo>
                <a:lnTo>
                  <a:pt x="120000" y="120000"/>
                </a:lnTo>
                <a:lnTo>
                  <a:pt x="0" y="120000"/>
                </a:lnTo>
                <a:close/>
              </a:path>
            </a:pathLst>
          </a:custGeom>
          <a:noFill/>
          <a:ln>
            <a:noFill/>
          </a:ln>
        </p:spPr>
      </p:sp>
      <p:sp>
        <p:nvSpPr>
          <p:cNvPr id="9891" name="Google Shape;9891;p73:notes"/>
          <p:cNvSpPr txBox="1"/>
          <p:nvPr>
            <p:ph idx="1" type="body"/>
          </p:nvPr>
        </p:nvSpPr>
        <p:spPr>
          <a:xfrm>
            <a:off x="922338" y="4386263"/>
            <a:ext cx="5153025" cy="41560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notesSlide" Target="../notesSlides/notesSlide73.xml"/></Relationships>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2" name="Shape 9892"/>
        <p:cNvGrpSpPr/>
        <p:nvPr/>
      </p:nvGrpSpPr>
      <p:grpSpPr>
        <a:xfrm>
          <a:off x="0" y="0"/>
          <a:ext cx="0" cy="0"/>
          <a:chOff x="0" y="0"/>
          <a:chExt cx="0" cy="0"/>
        </a:xfrm>
      </p:grpSpPr>
      <p:sp>
        <p:nvSpPr>
          <p:cNvPr id="9893" name="Google Shape;9893;p1503"/>
          <p:cNvSpPr/>
          <p:nvPr/>
        </p:nvSpPr>
        <p:spPr>
          <a:xfrm>
            <a:off x="1364069" y="121865"/>
            <a:ext cx="5925606" cy="513796"/>
          </a:xfrm>
          <a:prstGeom prst="rect">
            <a:avLst/>
          </a:prstGeom>
          <a:noFill/>
          <a:ln>
            <a:noFill/>
          </a:ln>
        </p:spPr>
        <p:txBody>
          <a:bodyPr anchorCtr="0" anchor="t" bIns="39200" lIns="79800" spcFirstLastPara="1" rIns="79800" wrap="square" tIns="39200">
            <a:noAutofit/>
          </a:bodyPr>
          <a:lstStyle/>
          <a:p>
            <a:pPr indent="0" lvl="0" marL="0" marR="0" rtl="0" algn="ctr">
              <a:spcBef>
                <a:spcPts val="0"/>
              </a:spcBef>
              <a:spcAft>
                <a:spcPts val="0"/>
              </a:spcAft>
              <a:buNone/>
            </a:pPr>
            <a:r>
              <a:rPr b="1" i="1" lang="en-US" sz="2824">
                <a:solidFill>
                  <a:srgbClr val="FF0000"/>
                </a:solidFill>
                <a:latin typeface="Arial Narrow"/>
                <a:ea typeface="Arial Narrow"/>
                <a:cs typeface="Arial Narrow"/>
                <a:sym typeface="Arial Narrow"/>
              </a:rPr>
              <a:t>2005 COV recommendations and actions</a:t>
            </a:r>
            <a:endParaRPr/>
          </a:p>
        </p:txBody>
      </p:sp>
      <p:sp>
        <p:nvSpPr>
          <p:cNvPr id="9894" name="Google Shape;9894;p1503"/>
          <p:cNvSpPr/>
          <p:nvPr/>
        </p:nvSpPr>
        <p:spPr>
          <a:xfrm>
            <a:off x="427225" y="655545"/>
            <a:ext cx="8044422" cy="6087181"/>
          </a:xfrm>
          <a:prstGeom prst="rect">
            <a:avLst/>
          </a:prstGeom>
          <a:noFill/>
          <a:ln>
            <a:noFill/>
          </a:ln>
        </p:spPr>
        <p:txBody>
          <a:bodyPr anchorCtr="0" anchor="t" bIns="39200" lIns="79800" spcFirstLastPara="1" rIns="79800" wrap="square" tIns="39200">
            <a:noAutofit/>
          </a:bodyPr>
          <a:lstStyle/>
          <a:p>
            <a:pPr indent="-219928" lvl="0" marL="232533" marR="0" rtl="0" algn="l">
              <a:spcBef>
                <a:spcPts val="0"/>
              </a:spcBef>
              <a:spcAft>
                <a:spcPts val="0"/>
              </a:spcAft>
              <a:buClr>
                <a:srgbClr val="4B48D9"/>
              </a:buClr>
              <a:buSzPts val="2118"/>
              <a:buFont typeface="Noto Sans Symbols"/>
              <a:buChar char="▪"/>
            </a:pPr>
            <a:r>
              <a:rPr b="1" lang="en-US" sz="2118">
                <a:solidFill>
                  <a:srgbClr val="4B48D9"/>
                </a:solidFill>
                <a:latin typeface="Arial Narrow"/>
                <a:ea typeface="Arial Narrow"/>
                <a:cs typeface="Arial Narrow"/>
                <a:sym typeface="Arial Narrow"/>
              </a:rPr>
              <a:t>Program management database</a:t>
            </a:r>
            <a:endParaRPr/>
          </a:p>
          <a:p>
            <a:pPr indent="-183506" lvl="1" marL="589741" marR="0" rtl="0" algn="l">
              <a:spcBef>
                <a:spcPts val="353"/>
              </a:spcBef>
              <a:spcAft>
                <a:spcPts val="0"/>
              </a:spcAft>
              <a:buNone/>
            </a:pPr>
            <a:r>
              <a:rPr b="1" i="0" lang="en-US" sz="1765" u="none" cap="none" strike="noStrike">
                <a:solidFill>
                  <a:srgbClr val="E4EE7F"/>
                </a:solidFill>
                <a:latin typeface="Arial Narrow"/>
                <a:ea typeface="Arial Narrow"/>
                <a:cs typeface="Arial Narrow"/>
                <a:sym typeface="Arial Narrow"/>
              </a:rPr>
              <a:t>Recommendation:  Create a BES database for peer review/program management.</a:t>
            </a:r>
            <a:endParaRPr/>
          </a:p>
          <a:p>
            <a:pPr indent="-183506" lvl="1" marL="589741" marR="0" rtl="0" algn="l">
              <a:spcBef>
                <a:spcPts val="353"/>
              </a:spcBef>
              <a:spcAft>
                <a:spcPts val="0"/>
              </a:spcAft>
              <a:buNone/>
            </a:pPr>
            <a:r>
              <a:rPr b="1" i="0" lang="en-US" sz="1765" u="none" cap="none" strike="noStrike">
                <a:solidFill>
                  <a:srgbClr val="9EB755"/>
                </a:solidFill>
                <a:latin typeface="Arial Narrow"/>
                <a:ea typeface="Arial Narrow"/>
                <a:cs typeface="Arial Narrow"/>
                <a:sym typeface="Arial Narrow"/>
              </a:rPr>
              <a:t>Actions:  Modest improvements in SC database (IMSC); more effective use of IMSC.</a:t>
            </a:r>
            <a:endParaRPr/>
          </a:p>
          <a:p>
            <a:pPr indent="-219928" lvl="0" marL="232533" marR="0" rtl="0" algn="l">
              <a:spcBef>
                <a:spcPts val="424"/>
              </a:spcBef>
              <a:spcAft>
                <a:spcPts val="0"/>
              </a:spcAft>
              <a:buClr>
                <a:srgbClr val="30338A"/>
              </a:buClr>
              <a:buSzPts val="2118"/>
              <a:buFont typeface="Noto Sans Symbols"/>
              <a:buChar char="▪"/>
            </a:pPr>
            <a:r>
              <a:rPr b="1" lang="en-US" sz="2118">
                <a:solidFill>
                  <a:srgbClr val="30338A"/>
                </a:solidFill>
                <a:latin typeface="Arial Narrow"/>
                <a:ea typeface="Arial Narrow"/>
                <a:cs typeface="Arial Narrow"/>
                <a:sym typeface="Arial Narrow"/>
              </a:rPr>
              <a:t>Improved proposal solicitation</a:t>
            </a:r>
            <a:endParaRPr/>
          </a:p>
          <a:p>
            <a:pPr indent="-183506" lvl="1" marL="589741" marR="0" rtl="0" algn="l">
              <a:spcBef>
                <a:spcPts val="353"/>
              </a:spcBef>
              <a:spcAft>
                <a:spcPts val="0"/>
              </a:spcAft>
              <a:buNone/>
            </a:pPr>
            <a:r>
              <a:rPr b="1" i="0" lang="en-US" sz="1765" u="none" cap="none" strike="noStrike">
                <a:solidFill>
                  <a:srgbClr val="120C03"/>
                </a:solidFill>
                <a:latin typeface="Arial Narrow"/>
                <a:ea typeface="Arial Narrow"/>
                <a:cs typeface="Arial Narrow"/>
                <a:sym typeface="Arial Narrow"/>
              </a:rPr>
              <a:t>Recommendation:  Use “Dear Colleague” mailings to community in addition to normal postings on SC website.</a:t>
            </a:r>
            <a:endParaRPr/>
          </a:p>
          <a:p>
            <a:pPr indent="-183506" lvl="1" marL="589741" marR="0" rtl="0" algn="l">
              <a:spcBef>
                <a:spcPts val="353"/>
              </a:spcBef>
              <a:spcAft>
                <a:spcPts val="0"/>
              </a:spcAft>
              <a:buNone/>
            </a:pPr>
            <a:r>
              <a:rPr b="1" i="0" lang="en-US" sz="1765" u="none" cap="none" strike="noStrike">
                <a:solidFill>
                  <a:srgbClr val="34F853"/>
                </a:solidFill>
                <a:latin typeface="Arial Narrow"/>
                <a:ea typeface="Arial Narrow"/>
                <a:cs typeface="Arial Narrow"/>
                <a:sym typeface="Arial Narrow"/>
              </a:rPr>
              <a:t>Action:  Department chair “Dear Colleague” lists developed and used for Chemical Imaging (FY2006) and SEU (FY2007) solicitations.</a:t>
            </a:r>
            <a:endParaRPr/>
          </a:p>
          <a:p>
            <a:pPr indent="-219928" lvl="0" marL="232533" marR="0" rtl="0" algn="l">
              <a:spcBef>
                <a:spcPts val="424"/>
              </a:spcBef>
              <a:spcAft>
                <a:spcPts val="0"/>
              </a:spcAft>
              <a:buClr>
                <a:srgbClr val="F312B2"/>
              </a:buClr>
              <a:buSzPts val="2118"/>
              <a:buFont typeface="Noto Sans Symbols"/>
              <a:buChar char="▪"/>
            </a:pPr>
            <a:r>
              <a:rPr b="1" lang="en-US" sz="2118">
                <a:solidFill>
                  <a:srgbClr val="F312B2"/>
                </a:solidFill>
                <a:latin typeface="Arial Narrow"/>
                <a:ea typeface="Arial Narrow"/>
                <a:cs typeface="Arial Narrow"/>
                <a:sym typeface="Arial Narrow"/>
              </a:rPr>
              <a:t>Long-term support for basic research &amp; young investigator program</a:t>
            </a:r>
            <a:endParaRPr/>
          </a:p>
          <a:p>
            <a:pPr indent="-183506" lvl="1" marL="589741" marR="0" rtl="0" algn="l">
              <a:spcBef>
                <a:spcPts val="353"/>
              </a:spcBef>
              <a:spcAft>
                <a:spcPts val="0"/>
              </a:spcAft>
              <a:buNone/>
            </a:pPr>
            <a:r>
              <a:rPr b="1" i="0" lang="en-US" sz="1765" u="none" cap="none" strike="noStrike">
                <a:solidFill>
                  <a:srgbClr val="C95C58"/>
                </a:solidFill>
                <a:latin typeface="Arial Narrow"/>
                <a:ea typeface="Arial Narrow"/>
                <a:cs typeface="Arial Narrow"/>
                <a:sym typeface="Arial Narrow"/>
              </a:rPr>
              <a:t>Recommendation:  Continue “tradition” of long term support, but also consider implementing a young investigator program. </a:t>
            </a:r>
            <a:endParaRPr/>
          </a:p>
          <a:p>
            <a:pPr indent="-183506" lvl="1" marL="589741" marR="0" rtl="0" algn="l">
              <a:spcBef>
                <a:spcPts val="353"/>
              </a:spcBef>
              <a:spcAft>
                <a:spcPts val="0"/>
              </a:spcAft>
              <a:buNone/>
            </a:pPr>
            <a:r>
              <a:rPr b="1" i="0" lang="en-US" sz="1765" u="none" cap="none" strike="noStrike">
                <a:solidFill>
                  <a:srgbClr val="49B2CB"/>
                </a:solidFill>
                <a:latin typeface="Arial Narrow"/>
                <a:ea typeface="Arial Narrow"/>
                <a:cs typeface="Arial Narrow"/>
                <a:sym typeface="Arial Narrow"/>
              </a:rPr>
              <a:t>Actions:  A significant young investigator program is not feasible under current budget constraints.  Award for BES PECASE winners codified ($50k/yr for 5 years)</a:t>
            </a:r>
            <a:r>
              <a:rPr b="0" i="0" lang="en-US" sz="794" u="none" cap="none" strike="noStrike">
                <a:solidFill>
                  <a:srgbClr val="00279F"/>
                </a:solidFill>
                <a:latin typeface="Times New Roman"/>
                <a:ea typeface="Times New Roman"/>
                <a:cs typeface="Times New Roman"/>
                <a:sym typeface="Times New Roman"/>
              </a:rPr>
              <a:t> </a:t>
            </a:r>
            <a:r>
              <a:rPr b="1" i="0" lang="en-US" sz="1765" u="none" cap="none" strike="noStrike">
                <a:solidFill>
                  <a:srgbClr val="000000"/>
                </a:solidFill>
                <a:latin typeface="Arial Narrow"/>
                <a:ea typeface="Arial Narrow"/>
                <a:cs typeface="Arial Narrow"/>
                <a:sym typeface="Arial Narrow"/>
              </a:rPr>
              <a:t>.  BES solicitations have allowed more young investigators to be funded.</a:t>
            </a:r>
            <a:endParaRPr/>
          </a:p>
          <a:p>
            <a:pPr indent="-219928" lvl="0" marL="232533" marR="0" rtl="0" algn="l">
              <a:spcBef>
                <a:spcPts val="424"/>
              </a:spcBef>
              <a:spcAft>
                <a:spcPts val="0"/>
              </a:spcAft>
              <a:buClr>
                <a:srgbClr val="14BE48"/>
              </a:buClr>
              <a:buSzPts val="2118"/>
              <a:buFont typeface="Noto Sans Symbols"/>
              <a:buChar char="▪"/>
            </a:pPr>
            <a:r>
              <a:rPr b="1" lang="en-US" sz="2118">
                <a:solidFill>
                  <a:srgbClr val="14BE48"/>
                </a:solidFill>
                <a:latin typeface="Arial Narrow"/>
                <a:ea typeface="Arial Narrow"/>
                <a:cs typeface="Arial Narrow"/>
                <a:sym typeface="Arial Narrow"/>
              </a:rPr>
              <a:t>Diversity</a:t>
            </a:r>
            <a:endParaRPr/>
          </a:p>
          <a:p>
            <a:pPr indent="-183506" lvl="1" marL="589741" marR="0" rtl="0" algn="l">
              <a:spcBef>
                <a:spcPts val="353"/>
              </a:spcBef>
              <a:spcAft>
                <a:spcPts val="0"/>
              </a:spcAft>
              <a:buNone/>
            </a:pPr>
            <a:r>
              <a:rPr b="1" i="0" lang="en-US" sz="1765" u="none" cap="none" strike="noStrike">
                <a:solidFill>
                  <a:srgbClr val="E2B250"/>
                </a:solidFill>
                <a:latin typeface="Arial Narrow"/>
                <a:ea typeface="Arial Narrow"/>
                <a:cs typeface="Arial Narrow"/>
                <a:sym typeface="Arial Narrow"/>
              </a:rPr>
              <a:t>Recommendation:  BES should collect demographic data on gender, race, and career-stage and efforts should be made to ensure a diverse work force.</a:t>
            </a:r>
            <a:endParaRPr/>
          </a:p>
          <a:p>
            <a:pPr indent="-183506" lvl="1" marL="589741" marR="0" rtl="0" algn="l">
              <a:spcBef>
                <a:spcPts val="353"/>
              </a:spcBef>
              <a:spcAft>
                <a:spcPts val="0"/>
              </a:spcAft>
              <a:buNone/>
            </a:pPr>
            <a:r>
              <a:rPr b="1" i="0" lang="en-US" sz="1765" u="none" cap="none" strike="noStrike">
                <a:solidFill>
                  <a:srgbClr val="30F233"/>
                </a:solidFill>
                <a:latin typeface="Arial Narrow"/>
                <a:ea typeface="Arial Narrow"/>
                <a:cs typeface="Arial Narrow"/>
                <a:sym typeface="Arial Narrow"/>
              </a:rPr>
              <a:t>Actions:  SC-wide demographic data collection system “in progress;” CSGB co-sponsored gender and URM equity in chemistry workshops with NSF and NIH.</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